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3" r:id="rId15"/>
    <p:sldId id="269" r:id="rId16"/>
    <p:sldId id="294" r:id="rId17"/>
    <p:sldId id="257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79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F09D6-423C-47AA-B125-0EC37A087C8F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72F87-B619-4661-9E35-FDE875B207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671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F09D6-423C-47AA-B125-0EC37A087C8F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72F87-B619-4661-9E35-FDE875B207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529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F09D6-423C-47AA-B125-0EC37A087C8F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72F87-B619-4661-9E35-FDE875B207BC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1608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F09D6-423C-47AA-B125-0EC37A087C8F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72F87-B619-4661-9E35-FDE875B207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609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F09D6-423C-47AA-B125-0EC37A087C8F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72F87-B619-4661-9E35-FDE875B207BC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4996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F09D6-423C-47AA-B125-0EC37A087C8F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72F87-B619-4661-9E35-FDE875B207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709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F09D6-423C-47AA-B125-0EC37A087C8F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72F87-B619-4661-9E35-FDE875B207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216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F09D6-423C-47AA-B125-0EC37A087C8F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72F87-B619-4661-9E35-FDE875B207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018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F09D6-423C-47AA-B125-0EC37A087C8F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72F87-B619-4661-9E35-FDE875B207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26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F09D6-423C-47AA-B125-0EC37A087C8F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72F87-B619-4661-9E35-FDE875B207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86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F09D6-423C-47AA-B125-0EC37A087C8F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72F87-B619-4661-9E35-FDE875B207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28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F09D6-423C-47AA-B125-0EC37A087C8F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72F87-B619-4661-9E35-FDE875B207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0655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F09D6-423C-47AA-B125-0EC37A087C8F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72F87-B619-4661-9E35-FDE875B207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273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F09D6-423C-47AA-B125-0EC37A087C8F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72F87-B619-4661-9E35-FDE875B207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796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F09D6-423C-47AA-B125-0EC37A087C8F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72F87-B619-4661-9E35-FDE875B207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871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F09D6-423C-47AA-B125-0EC37A087C8F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72F87-B619-4661-9E35-FDE875B207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1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F09D6-423C-47AA-B125-0EC37A087C8F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0E72F87-B619-4661-9E35-FDE875B207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30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hyperlink" Target="https://depts.washington.edu/physdx/heart/demo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audio" Target="../media/media27.m4a"/><Relationship Id="rId7" Type="http://schemas.openxmlformats.org/officeDocument/2006/relationships/oleObject" Target="../embeddings/oleObject1.bin"/><Relationship Id="rId2" Type="http://schemas.microsoft.com/office/2007/relationships/media" Target="../media/media27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Applications of the MLP in Biology and Medicine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8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82"/>
    </mc:Choice>
    <mc:Fallback>
      <p:transition spd="slow" advTm="14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representation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7601" y="1638300"/>
            <a:ext cx="467677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14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751"/>
    </mc:Choice>
    <mc:Fallback>
      <p:transition spd="slow" advTm="75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0736" y="609600"/>
            <a:ext cx="673186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9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592"/>
    </mc:Choice>
    <mc:Fallback>
      <p:transition spd="slow" advTm="84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685800"/>
            <a:ext cx="659757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9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80"/>
    </mc:Choice>
    <mc:Fallback>
      <p:transition spd="slow" advTm="32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1" y="285382"/>
            <a:ext cx="5997280" cy="6344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2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8"/>
    </mc:Choice>
    <mc:Fallback>
      <p:transition spd="slow" advTm="3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Cascaded network architecture</a:t>
            </a:r>
            <a:endParaRPr lang="en-IN" dirty="0"/>
          </a:p>
        </p:txBody>
      </p:sp>
      <p:sp>
        <p:nvSpPr>
          <p:cNvPr id="3" name="Rounded Rectangle 2"/>
          <p:cNvSpPr/>
          <p:nvPr/>
        </p:nvSpPr>
        <p:spPr>
          <a:xfrm>
            <a:off x="2050473" y="4322618"/>
            <a:ext cx="193963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1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2050473" y="2697018"/>
            <a:ext cx="1939636" cy="9144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2</a:t>
            </a:r>
            <a:endParaRPr lang="en-IN" dirty="0"/>
          </a:p>
        </p:txBody>
      </p:sp>
      <p:sp>
        <p:nvSpPr>
          <p:cNvPr id="5" name="Down Arrow 4"/>
          <p:cNvSpPr/>
          <p:nvPr/>
        </p:nvSpPr>
        <p:spPr>
          <a:xfrm flipV="1">
            <a:off x="2763982" y="3629244"/>
            <a:ext cx="512618" cy="69337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Down Arrow 5"/>
          <p:cNvSpPr/>
          <p:nvPr/>
        </p:nvSpPr>
        <p:spPr>
          <a:xfrm flipV="1">
            <a:off x="2763982" y="5209956"/>
            <a:ext cx="512618" cy="69337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Down Arrow 6"/>
          <p:cNvSpPr/>
          <p:nvPr/>
        </p:nvSpPr>
        <p:spPr>
          <a:xfrm flipV="1">
            <a:off x="2763982" y="2027382"/>
            <a:ext cx="512618" cy="69337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1855517" y="6124356"/>
            <a:ext cx="232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 of 13 groups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3463636" y="3676225"/>
            <a:ext cx="3365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Classification outputs:</a:t>
            </a:r>
          </a:p>
          <a:p>
            <a:r>
              <a:rPr lang="en-US" dirty="0" smtClean="0"/>
              <a:t>3 outputs per group, 13 groups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3463636" y="215142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outputs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6109854" y="5939690"/>
            <a:ext cx="5662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Input dim for network 1= 13 X 21 = 273 </a:t>
            </a:r>
            <a:endParaRPr lang="en-IN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109854" y="3256078"/>
            <a:ext cx="5338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Input dim for network 2= 13 X 3 =39  </a:t>
            </a:r>
            <a:endParaRPr lang="en-IN" sz="2400" dirty="0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65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327"/>
    </mc:Choice>
    <mc:Fallback>
      <p:transition spd="slow" advTm="76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other methods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71800" y="1676400"/>
            <a:ext cx="688907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56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00"/>
    </mc:Choice>
    <mc:Fallback>
      <p:transition spd="slow" advTm="4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MLP is trained to predict secondary structure of proteins</a:t>
            </a:r>
          </a:p>
          <a:p>
            <a:r>
              <a:rPr lang="en-US" sz="2400" dirty="0" smtClean="0"/>
              <a:t>3 classes: alpha, beta and random coil</a:t>
            </a:r>
          </a:p>
          <a:p>
            <a:r>
              <a:rPr lang="en-US" sz="2400" dirty="0" smtClean="0"/>
              <a:t>Better performance is obtained when train and test data have homologous proteins</a:t>
            </a:r>
          </a:p>
          <a:p>
            <a:r>
              <a:rPr lang="en-US" sz="2400" dirty="0" smtClean="0"/>
              <a:t>MLP better than traditional techniques</a:t>
            </a:r>
            <a:endParaRPr lang="en-IN" sz="2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51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64"/>
    </mc:Choice>
    <mc:Fallback>
      <p:transition spd="slow" advTm="20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Artificial </a:t>
            </a:r>
            <a:r>
              <a:rPr lang="en-IN" dirty="0"/>
              <a:t>neural network–based method of screening heart murmurs in children.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 smtClean="0"/>
              <a:t>DeGroff</a:t>
            </a:r>
            <a:r>
              <a:rPr lang="en-IN" dirty="0" smtClean="0"/>
              <a:t>, C. G., </a:t>
            </a:r>
            <a:r>
              <a:rPr lang="en-IN" dirty="0" err="1" smtClean="0"/>
              <a:t>Bhatikar</a:t>
            </a:r>
            <a:r>
              <a:rPr lang="en-IN" dirty="0" smtClean="0"/>
              <a:t>, S., Hertzberg, J., </a:t>
            </a:r>
            <a:r>
              <a:rPr lang="en-IN" dirty="0" err="1" smtClean="0"/>
              <a:t>Shandas</a:t>
            </a:r>
            <a:r>
              <a:rPr lang="en-IN" dirty="0" smtClean="0"/>
              <a:t>, R., Valdes-Cruz, L., &amp; Mahajan, R. L. (2001). </a:t>
            </a:r>
            <a:r>
              <a:rPr lang="en-IN" i="1" dirty="0" smtClean="0"/>
              <a:t>Circulation</a:t>
            </a:r>
            <a:r>
              <a:rPr lang="en-IN" dirty="0" smtClean="0"/>
              <a:t>, </a:t>
            </a:r>
            <a:r>
              <a:rPr lang="en-IN" i="1" dirty="0" smtClean="0"/>
              <a:t>103</a:t>
            </a:r>
            <a:r>
              <a:rPr lang="en-IN" dirty="0" smtClean="0"/>
              <a:t>(22), 2711-2716.</a:t>
            </a:r>
            <a:endParaRPr lang="en-IN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97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80"/>
    </mc:Choice>
    <mc:Fallback>
      <p:transition spd="slow" advTm="11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Heart Murmurs and cardiac pathology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Heart Murmurs are slight aberrations in heart sounds</a:t>
            </a:r>
          </a:p>
          <a:p>
            <a:r>
              <a:rPr lang="en-US" sz="2400" dirty="0" smtClean="0"/>
              <a:t>They can be benign or pathological</a:t>
            </a:r>
          </a:p>
          <a:p>
            <a:endParaRPr lang="en-US" sz="2400" dirty="0"/>
          </a:p>
          <a:p>
            <a:r>
              <a:rPr lang="en-US" sz="2400" dirty="0" smtClean="0"/>
              <a:t>High incidence of murmurs in  pediatric population (children) – (77% - 95%)</a:t>
            </a:r>
          </a:p>
          <a:p>
            <a:r>
              <a:rPr lang="en-US" sz="2400" dirty="0" smtClean="0"/>
              <a:t>Important not to misdiagnose murmurs</a:t>
            </a:r>
          </a:p>
          <a:p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04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04"/>
    </mc:Choice>
    <mc:Fallback>
      <p:transition spd="slow" advTm="42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Heart Murmurs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This link has audio samples of different kinds of heart murmurs</a:t>
            </a:r>
          </a:p>
          <a:p>
            <a:endParaRPr lang="en-US" sz="2400" dirty="0"/>
          </a:p>
          <a:p>
            <a:r>
              <a:rPr lang="en-IN" sz="2400" dirty="0">
                <a:hlinkClick r:id="rId4"/>
              </a:rPr>
              <a:t>https://</a:t>
            </a:r>
            <a:r>
              <a:rPr lang="en-IN" sz="2400" dirty="0" smtClean="0">
                <a:hlinkClick r:id="rId4"/>
              </a:rPr>
              <a:t>depts.washington.edu/physdx/heart/demo.html</a:t>
            </a:r>
            <a:endParaRPr lang="en-IN" sz="2400" dirty="0" smtClean="0"/>
          </a:p>
          <a:p>
            <a:endParaRPr lang="en-US" sz="2400" dirty="0"/>
          </a:p>
          <a:p>
            <a:r>
              <a:rPr lang="en-US" sz="2400" dirty="0" smtClean="0"/>
              <a:t>One may realize that it is challenging to manually listen (auscultate) to the sounds and classify them</a:t>
            </a:r>
          </a:p>
          <a:p>
            <a:endParaRPr lang="en-US" sz="2400" dirty="0"/>
          </a:p>
          <a:p>
            <a:r>
              <a:rPr lang="en-US" sz="2400" dirty="0" smtClean="0"/>
              <a:t>Use of a classifier, perhaps a neural network, is warranted</a:t>
            </a:r>
            <a:endParaRPr lang="en-IN" sz="2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48"/>
    </mc:Choice>
    <mc:Fallback>
      <p:transition spd="slow" advTm="50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Predicting protein structure </a:t>
            </a:r>
          </a:p>
          <a:p>
            <a:r>
              <a:rPr lang="en-US" sz="2400" dirty="0" smtClean="0"/>
              <a:t>Classifying heart murmurs in children</a:t>
            </a:r>
          </a:p>
          <a:p>
            <a:r>
              <a:rPr lang="en-US" sz="2400" dirty="0" smtClean="0"/>
              <a:t>Classification of colon cancer</a:t>
            </a:r>
          </a:p>
          <a:p>
            <a:r>
              <a:rPr lang="en-US" sz="2400" dirty="0" smtClean="0"/>
              <a:t>Prognosis for surgical patients of colon cancer</a:t>
            </a:r>
            <a:endParaRPr lang="en-IN" sz="2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61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785"/>
    </mc:Choice>
    <mc:Fallback>
      <p:transition spd="slow" advTm="74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Data from 69 pediatric subjects (age 1 week to 15 years)</a:t>
            </a:r>
          </a:p>
          <a:p>
            <a:r>
              <a:rPr lang="en-US" sz="2400" dirty="0" smtClean="0"/>
              <a:t>Two classes: pathological heart murmurs, innocent heart murmurs</a:t>
            </a:r>
          </a:p>
          <a:p>
            <a:endParaRPr lang="en-US" sz="2400" dirty="0"/>
          </a:p>
          <a:p>
            <a:r>
              <a:rPr lang="en-US" sz="2400" dirty="0" smtClean="0"/>
              <a:t>Diagnosis is confirmed by 5 pediatric cardiologists</a:t>
            </a:r>
          </a:p>
          <a:p>
            <a:r>
              <a:rPr lang="en-IN" sz="2400" dirty="0" smtClean="0"/>
              <a:t>Echocardiographic </a:t>
            </a:r>
            <a:r>
              <a:rPr lang="en-IN" sz="2400" dirty="0"/>
              <a:t>confirmation </a:t>
            </a:r>
            <a:r>
              <a:rPr lang="en-IN" sz="2400" dirty="0" smtClean="0"/>
              <a:t>on:</a:t>
            </a:r>
          </a:p>
          <a:p>
            <a:pPr lvl="1"/>
            <a:r>
              <a:rPr lang="en-US" sz="2400" dirty="0" smtClean="0"/>
              <a:t>100</a:t>
            </a:r>
            <a:r>
              <a:rPr lang="en-US" sz="2400" dirty="0"/>
              <a:t>% of the patients with pathological heart </a:t>
            </a:r>
            <a:r>
              <a:rPr lang="en-US" sz="2400" dirty="0" smtClean="0"/>
              <a:t>murmurs</a:t>
            </a:r>
          </a:p>
          <a:p>
            <a:pPr lvl="1"/>
            <a:r>
              <a:rPr lang="en-US" sz="2400" dirty="0" smtClean="0"/>
              <a:t>70</a:t>
            </a:r>
            <a:r>
              <a:rPr lang="en-US" sz="2400" dirty="0"/>
              <a:t>% of patients with innocent heart murmurs</a:t>
            </a: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01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8"/>
    </mc:Choice>
    <mc:Fallback>
      <p:transition spd="slow" advTm="3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Echocardiography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770" y="3463636"/>
            <a:ext cx="4974229" cy="33943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782" y="1814945"/>
            <a:ext cx="71433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Echocardiogram is the ultrasound of the heart</a:t>
            </a:r>
          </a:p>
          <a:p>
            <a:endParaRPr lang="en-US" sz="2400" dirty="0"/>
          </a:p>
          <a:p>
            <a:r>
              <a:rPr lang="en-US" sz="2400" dirty="0" smtClean="0"/>
              <a:t>It gives information about structure and motion of</a:t>
            </a:r>
          </a:p>
          <a:p>
            <a:r>
              <a:rPr lang="en-US" sz="2400" dirty="0" smtClean="0"/>
              <a:t>the heart walls</a:t>
            </a:r>
          </a:p>
          <a:p>
            <a:endParaRPr lang="en-US" sz="2400" dirty="0"/>
          </a:p>
          <a:p>
            <a:r>
              <a:rPr lang="en-US" sz="2400" dirty="0" smtClean="0"/>
              <a:t>Many cardiac abnormalities can be detected </a:t>
            </a:r>
          </a:p>
          <a:p>
            <a:r>
              <a:rPr lang="en-US" sz="2400" dirty="0" smtClean="0"/>
              <a:t>using an Echocardiogram</a:t>
            </a:r>
            <a:endParaRPr lang="en-IN" sz="24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31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9"/>
    </mc:Choice>
    <mc:Fallback>
      <p:transition spd="slow" advTm="1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726" y="247335"/>
            <a:ext cx="7132274" cy="63751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7334" y="2881745"/>
            <a:ext cx="33179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Schematic of the </a:t>
            </a:r>
          </a:p>
          <a:p>
            <a:r>
              <a:rPr lang="en-US" sz="2800" dirty="0" smtClean="0"/>
              <a:t>Proposed </a:t>
            </a:r>
            <a:r>
              <a:rPr lang="en-US" sz="2800" dirty="0"/>
              <a:t>S</a:t>
            </a:r>
            <a:r>
              <a:rPr lang="en-US" sz="2800" dirty="0" smtClean="0"/>
              <a:t>ystem</a:t>
            </a:r>
            <a:endParaRPr lang="en-IN" sz="28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62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52"/>
    </mc:Choice>
    <mc:Fallback>
      <p:transition spd="slow" advTm="20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Apply </a:t>
            </a:r>
            <a:r>
              <a:rPr lang="en-US" sz="2400" dirty="0"/>
              <a:t>Fast Fourier </a:t>
            </a:r>
            <a:r>
              <a:rPr lang="en-US" sz="2400" dirty="0" smtClean="0"/>
              <a:t>Transform  </a:t>
            </a:r>
            <a:r>
              <a:rPr lang="en-US" sz="2400" dirty="0"/>
              <a:t>to the heart </a:t>
            </a:r>
            <a:r>
              <a:rPr lang="en-US" sz="2400" dirty="0" smtClean="0"/>
              <a:t>sounds</a:t>
            </a:r>
            <a:endParaRPr lang="en-US" sz="2400" dirty="0"/>
          </a:p>
          <a:p>
            <a:r>
              <a:rPr lang="en-US" sz="2400" dirty="0" smtClean="0"/>
              <a:t>Consider:</a:t>
            </a:r>
          </a:p>
          <a:p>
            <a:pPr lvl="1"/>
            <a:r>
              <a:rPr lang="en-US" sz="2200" dirty="0" smtClean="0"/>
              <a:t>Various spectral </a:t>
            </a:r>
            <a:r>
              <a:rPr lang="en-US" sz="2200" dirty="0"/>
              <a:t>resolutions (1, 3, and 5 Hz) and </a:t>
            </a:r>
            <a:endParaRPr lang="en-US" sz="2200" dirty="0" smtClean="0"/>
          </a:p>
          <a:p>
            <a:pPr lvl="1"/>
            <a:r>
              <a:rPr lang="en-US" sz="2200" dirty="0" smtClean="0"/>
              <a:t>Frequency </a:t>
            </a:r>
            <a:r>
              <a:rPr lang="en-US" sz="2200" dirty="0"/>
              <a:t>ranges (0 to </a:t>
            </a:r>
            <a:r>
              <a:rPr lang="en-US" sz="2200" dirty="0" smtClean="0"/>
              <a:t>90, 0 </a:t>
            </a:r>
            <a:r>
              <a:rPr lang="en-US" sz="2200" dirty="0"/>
              <a:t>to 150, 0 to 210, 0 to 255, and 0 to 300 Hz</a:t>
            </a:r>
            <a:r>
              <a:rPr lang="en-US" sz="2200" dirty="0" smtClean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14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56"/>
    </mc:Choice>
    <mc:Fallback>
      <p:transition spd="slow" advTm="44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321" y="0"/>
            <a:ext cx="9647745" cy="676101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64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08"/>
    </mc:Choice>
    <mc:Fallback>
      <p:transition spd="slow" advTm="28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Validation: Jack-Knife method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233055" y="2327564"/>
            <a:ext cx="7895238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Used when data is scanty</a:t>
            </a:r>
          </a:p>
          <a:p>
            <a:r>
              <a:rPr lang="en-US" sz="2400" dirty="0" smtClean="0"/>
              <a:t>Not enough data for training and testing</a:t>
            </a:r>
          </a:p>
          <a:p>
            <a:endParaRPr lang="en-US" sz="2400" dirty="0"/>
          </a:p>
          <a:p>
            <a:r>
              <a:rPr lang="en-US" sz="2400" dirty="0" smtClean="0"/>
              <a:t>Jack-Knife validation approach: </a:t>
            </a:r>
          </a:p>
          <a:p>
            <a:r>
              <a:rPr lang="en-US" sz="2400" dirty="0" smtClean="0"/>
              <a:t>use all data for training expect ONE data point</a:t>
            </a:r>
          </a:p>
          <a:p>
            <a:r>
              <a:rPr lang="en-US" sz="2400" dirty="0" smtClean="0"/>
              <a:t>Test the network on that ONE data point that is left out</a:t>
            </a:r>
          </a:p>
          <a:p>
            <a:endParaRPr lang="en-US" sz="2400" dirty="0"/>
          </a:p>
          <a:p>
            <a:r>
              <a:rPr lang="en-US" sz="2400" dirty="0" smtClean="0"/>
              <a:t>Do the above one at a time, for all the data points</a:t>
            </a:r>
          </a:p>
          <a:p>
            <a:endParaRPr lang="en-US" sz="2400" dirty="0"/>
          </a:p>
          <a:p>
            <a:r>
              <a:rPr lang="en-US" sz="2400" dirty="0" smtClean="0"/>
              <a:t>Take average validation performance</a:t>
            </a:r>
          </a:p>
          <a:p>
            <a:endParaRPr lang="en-US" dirty="0"/>
          </a:p>
          <a:p>
            <a:endParaRPr lang="en-US" dirty="0" smtClean="0"/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03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99"/>
    </mc:Choice>
    <mc:Fallback>
      <p:transition spd="slow" advTm="81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61" y="401781"/>
            <a:ext cx="8596668" cy="1320800"/>
          </a:xfrm>
        </p:spPr>
        <p:txBody>
          <a:bodyPr/>
          <a:lstStyle/>
          <a:p>
            <a:r>
              <a:rPr lang="en-US" dirty="0" smtClean="0"/>
              <a:t>Test results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10" y="1722581"/>
            <a:ext cx="7245926" cy="496374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82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00"/>
    </mc:Choice>
    <mc:Fallback>
      <p:transition spd="slow" advTm="31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44205" y="3827293"/>
            <a:ext cx="220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</a:t>
            </a:r>
            <a:r>
              <a:rPr lang="en-US" dirty="0" smtClean="0"/>
              <a:t>or </a:t>
            </a:r>
            <a:r>
              <a:rPr lang="en-US" dirty="0"/>
              <a:t>sensitivity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046" y="659159"/>
            <a:ext cx="4887283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43000"/>
            <a:ext cx="4018294" cy="5045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18494" y="3447595"/>
            <a:ext cx="255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 = TP/(TP+FP)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77840" y="3447595"/>
            <a:ext cx="227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Recall = </a:t>
            </a:r>
            <a:r>
              <a:rPr lang="en-US" dirty="0"/>
              <a:t>TP/(TP+FN)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5411" y="3827293"/>
            <a:ext cx="256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 </a:t>
            </a:r>
            <a:r>
              <a:rPr lang="en-US" dirty="0" smtClean="0"/>
              <a:t>or Specificity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62275" y="4554606"/>
            <a:ext cx="496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F-score = harmonic mean of (</a:t>
            </a:r>
            <a:r>
              <a:rPr lang="en-US" dirty="0" err="1"/>
              <a:t>Prec</a:t>
            </a:r>
            <a:r>
              <a:rPr lang="en-US" dirty="0"/>
              <a:t>  and Recall)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8514711"/>
              </p:ext>
            </p:extLst>
          </p:nvPr>
        </p:nvGraphicFramePr>
        <p:xfrm>
          <a:off x="6232525" y="5154613"/>
          <a:ext cx="4491038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7" imgW="1942920" imgH="609480" progId="Equation.3">
                  <p:embed/>
                </p:oleObj>
              </mc:Choice>
              <mc:Fallback>
                <p:oleObj name="Equation" r:id="rId7" imgW="194292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32525" y="5154613"/>
                        <a:ext cx="4491038" cy="140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51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4"/>
    </mc:Choice>
    <mc:Fallback>
      <p:transition spd="slow" advTm="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Summary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77333" y="2160589"/>
            <a:ext cx="9768993" cy="3880773"/>
          </a:xfrm>
        </p:spPr>
        <p:txBody>
          <a:bodyPr>
            <a:noAutofit/>
          </a:bodyPr>
          <a:lstStyle/>
          <a:p>
            <a:r>
              <a:rPr lang="en-US" sz="2400" dirty="0" smtClean="0"/>
              <a:t>MLP is able to successfully classify pathological vs innocent heart murmurs</a:t>
            </a:r>
          </a:p>
          <a:p>
            <a:r>
              <a:rPr lang="en-US" sz="2400" dirty="0" smtClean="0"/>
              <a:t>Performance depended critically on the frequency spectrum chosen</a:t>
            </a:r>
          </a:p>
          <a:p>
            <a:r>
              <a:rPr lang="en-US" sz="2400" dirty="0" smtClean="0"/>
              <a:t>(0 – 210Hz) is optimal. Going beyond 210Hz worsened performance.</a:t>
            </a:r>
          </a:p>
          <a:p>
            <a:endParaRPr lang="en-US" sz="2400" dirty="0"/>
          </a:p>
          <a:p>
            <a:r>
              <a:rPr lang="en-US" sz="2400" dirty="0" smtClean="0"/>
              <a:t>Data is too small, to take the system forward for deployment.</a:t>
            </a:r>
          </a:p>
          <a:p>
            <a:r>
              <a:rPr lang="en-US" sz="2400" dirty="0" smtClean="0"/>
              <a:t>Need more data.</a:t>
            </a:r>
            <a:endParaRPr lang="en-IN" sz="24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16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90"/>
    </mc:Choice>
    <mc:Fallback>
      <p:transition spd="slow" advTm="40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Artificial neural networks for diagnosis and survival prediction in</a:t>
            </a:r>
            <a:br>
              <a:rPr lang="en-US" b="1" dirty="0"/>
            </a:br>
            <a:r>
              <a:rPr lang="en-IN" b="1" dirty="0"/>
              <a:t>colon </a:t>
            </a:r>
            <a:r>
              <a:rPr lang="en-IN" b="1" dirty="0" smtClean="0"/>
              <a:t>cancer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Farid</a:t>
            </a:r>
            <a:r>
              <a:rPr lang="en-IN" dirty="0"/>
              <a:t> E Ahmed</a:t>
            </a:r>
            <a:r>
              <a:rPr lang="en-IN" dirty="0" smtClean="0"/>
              <a:t>*, Molecular Cancer, </a:t>
            </a:r>
            <a:r>
              <a:rPr lang="en-IN" dirty="0"/>
              <a:t>2005, </a:t>
            </a:r>
            <a:r>
              <a:rPr lang="en-IN" b="1" dirty="0" smtClean="0"/>
              <a:t>4</a:t>
            </a:r>
            <a:r>
              <a:rPr lang="en-IN" dirty="0" smtClean="0"/>
              <a:t>:29.</a:t>
            </a:r>
            <a:endParaRPr lang="en-IN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77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2"/>
    </mc:Choice>
    <mc:Fallback>
      <p:transition spd="slow" advTm="11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Predicting the structure of globular proteins using neural network models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Qian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Sejnowski</a:t>
            </a:r>
            <a:r>
              <a:rPr lang="en-US" dirty="0">
                <a:solidFill>
                  <a:schemeClr val="tx1"/>
                </a:solidFill>
              </a:rPr>
              <a:t> 1989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02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13"/>
    </mc:Choice>
    <mc:Fallback>
      <p:transition spd="slow" advTm="9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Objective: To discriminate between two kinds of cancers:</a:t>
            </a:r>
          </a:p>
          <a:p>
            <a:r>
              <a:rPr lang="en-US" sz="2400" dirty="0" smtClean="0"/>
              <a:t>Sporadic Colon Adenomas and Cancers (SACs)</a:t>
            </a:r>
          </a:p>
          <a:p>
            <a:r>
              <a:rPr lang="en-IN" sz="2400" dirty="0" smtClean="0"/>
              <a:t>Inflammatory </a:t>
            </a:r>
            <a:r>
              <a:rPr lang="en-US" sz="2400" dirty="0"/>
              <a:t>B</a:t>
            </a:r>
            <a:r>
              <a:rPr lang="en-US" sz="2400" dirty="0" smtClean="0"/>
              <a:t>owel </a:t>
            </a:r>
            <a:r>
              <a:rPr lang="en-US" sz="2400" dirty="0"/>
              <a:t>D</a:t>
            </a:r>
            <a:r>
              <a:rPr lang="en-US" sz="2400" dirty="0" smtClean="0"/>
              <a:t>isease-related Dysplasia </a:t>
            </a:r>
            <a:r>
              <a:rPr lang="en-US" sz="2400" dirty="0"/>
              <a:t>or </a:t>
            </a:r>
            <a:r>
              <a:rPr lang="en-US" sz="2400" dirty="0" smtClean="0"/>
              <a:t>cancers </a:t>
            </a:r>
            <a:r>
              <a:rPr lang="en-US" sz="2400" dirty="0"/>
              <a:t>(IBDNs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r>
              <a:rPr lang="en-US" sz="2400" dirty="0"/>
              <a:t>1192 </a:t>
            </a:r>
            <a:r>
              <a:rPr lang="en-US" sz="2400" dirty="0" smtClean="0"/>
              <a:t>genes  </a:t>
            </a:r>
            <a:r>
              <a:rPr lang="en-US" sz="2400" dirty="0"/>
              <a:t>that showed significantly different </a:t>
            </a:r>
            <a:r>
              <a:rPr lang="en-US" sz="2400" dirty="0" smtClean="0"/>
              <a:t>mean expression </a:t>
            </a:r>
            <a:r>
              <a:rPr lang="en-US" sz="2400" dirty="0"/>
              <a:t>levels between IBDNs and </a:t>
            </a:r>
            <a:r>
              <a:rPr lang="en-US" sz="2400" dirty="0" smtClean="0"/>
              <a:t>SACs are </a:t>
            </a:r>
            <a:r>
              <a:rPr lang="en-US" sz="2400" dirty="0" smtClean="0"/>
              <a:t>selected</a:t>
            </a:r>
          </a:p>
          <a:p>
            <a:r>
              <a:rPr lang="en-US" sz="2400" dirty="0" smtClean="0"/>
              <a:t>From microarray data</a:t>
            </a:r>
            <a:endParaRPr lang="en-IN" sz="24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89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60"/>
    </mc:Choice>
    <mc:Fallback>
      <p:transition spd="slow" advTm="37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MLP formulatio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4184073" y="3616036"/>
            <a:ext cx="1814945" cy="346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4184073" y="4405745"/>
            <a:ext cx="1814945" cy="346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932123" y="5195454"/>
            <a:ext cx="4087090" cy="346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4684722" y="2673928"/>
            <a:ext cx="581891" cy="498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Down Arrow 8"/>
          <p:cNvSpPr/>
          <p:nvPr/>
        </p:nvSpPr>
        <p:spPr>
          <a:xfrm flipV="1">
            <a:off x="4832715" y="4635176"/>
            <a:ext cx="433898" cy="5602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Down Arrow 9"/>
          <p:cNvSpPr/>
          <p:nvPr/>
        </p:nvSpPr>
        <p:spPr>
          <a:xfrm flipV="1">
            <a:off x="4758718" y="3903934"/>
            <a:ext cx="433898" cy="5018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Down Arrow 10"/>
          <p:cNvSpPr/>
          <p:nvPr/>
        </p:nvSpPr>
        <p:spPr>
          <a:xfrm flipV="1">
            <a:off x="4758718" y="3163453"/>
            <a:ext cx="433898" cy="4750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7301345" y="5195453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1192 input </a:t>
            </a:r>
            <a:r>
              <a:rPr lang="en-US" dirty="0" smtClean="0"/>
              <a:t>neurons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5708073" y="2798618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output neuron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266613" y="2265219"/>
            <a:ext cx="325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= </a:t>
            </a:r>
            <a:r>
              <a:rPr lang="en-US" dirty="0"/>
              <a:t>0 for IBDNs and 1 for SACs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3379377" y="5899605"/>
            <a:ext cx="342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Expression levels of 1192 genes</a:t>
            </a:r>
            <a:endParaRPr lang="en-IN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99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07"/>
    </mc:Choice>
    <mc:Fallback>
      <p:transition spd="slow" advTm="37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/>
              <a:t>Training set: 5 IBDNs </a:t>
            </a:r>
            <a:r>
              <a:rPr lang="en-US" sz="2400" dirty="0" smtClean="0"/>
              <a:t>and </a:t>
            </a:r>
            <a:r>
              <a:rPr lang="en-US" sz="2400" dirty="0"/>
              <a:t>22 SACs. </a:t>
            </a:r>
            <a:endParaRPr lang="en-US" sz="2400" dirty="0" smtClean="0"/>
          </a:p>
          <a:p>
            <a:r>
              <a:rPr lang="en-US" sz="2400" dirty="0" smtClean="0"/>
              <a:t>Test set: </a:t>
            </a:r>
            <a:r>
              <a:rPr lang="en-US" sz="2400" dirty="0"/>
              <a:t>3 IBDNs and 9 SACs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Network correctly classified all the 12 test data points</a:t>
            </a:r>
          </a:p>
          <a:p>
            <a:endParaRPr lang="en-US" sz="2400" dirty="0"/>
          </a:p>
          <a:p>
            <a:r>
              <a:rPr lang="en-US" sz="2400" dirty="0" smtClean="0"/>
              <a:t>Compared with hierarchical clustering technique</a:t>
            </a:r>
          </a:p>
          <a:p>
            <a:r>
              <a:rPr lang="en-US" sz="2400" dirty="0" smtClean="0"/>
              <a:t>Hierarchical clustering failed to classify – perhaps because of high dimensionality</a:t>
            </a:r>
          </a:p>
          <a:p>
            <a:endParaRPr lang="en-IN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81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16"/>
    </mc:Choice>
    <mc:Fallback>
      <p:transition spd="slow" advTm="109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Artificial </a:t>
            </a:r>
            <a:r>
              <a:rPr lang="en-US" dirty="0"/>
              <a:t>neural networks applied to outcome prediction for colorectal cancer patients in separate institutions. 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Bottaci</a:t>
            </a:r>
            <a:r>
              <a:rPr lang="en-US" dirty="0"/>
              <a:t>, L., Drew, P. J., Hartley, J. E., Hadfield, M. B., Farouk, R., Lee, P. W., ... &amp; Monson, J. R. (1997</a:t>
            </a:r>
            <a:r>
              <a:rPr lang="en-US" dirty="0" smtClean="0"/>
              <a:t>).</a:t>
            </a:r>
            <a:r>
              <a:rPr lang="en-US" i="1" dirty="0"/>
              <a:t> The Lancet</a:t>
            </a:r>
            <a:r>
              <a:rPr lang="en-US" dirty="0"/>
              <a:t>, </a:t>
            </a:r>
            <a:r>
              <a:rPr lang="en-US" i="1" dirty="0"/>
              <a:t>350</a:t>
            </a:r>
            <a:r>
              <a:rPr lang="en-US" dirty="0"/>
              <a:t>(9076), 469-472.</a:t>
            </a:r>
            <a:endParaRPr lang="en-IN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8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40"/>
    </mc:Choice>
    <mc:Fallback>
      <p:transition spd="slow" advTm="18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Prediction of outcomes for patients treated for colorectal cancer</a:t>
            </a:r>
          </a:p>
          <a:p>
            <a:r>
              <a:rPr lang="en-US" sz="2400" dirty="0" smtClean="0"/>
              <a:t>“How long will the patient live after the surgery?”</a:t>
            </a:r>
          </a:p>
          <a:p>
            <a:r>
              <a:rPr lang="en-US" sz="2400" dirty="0" smtClean="0"/>
              <a:t>Usually doctors use population statistics and make a guess</a:t>
            </a:r>
          </a:p>
          <a:p>
            <a:r>
              <a:rPr lang="en-US" sz="2400" dirty="0" smtClean="0"/>
              <a:t>Population statistics don’t have much meaning at individual level</a:t>
            </a:r>
          </a:p>
          <a:p>
            <a:endParaRPr lang="en-US" sz="2400" dirty="0"/>
          </a:p>
          <a:p>
            <a:r>
              <a:rPr lang="en-US" sz="2400" dirty="0" smtClean="0"/>
              <a:t>Will using ANNs to predict outcome do better than statistics?</a:t>
            </a:r>
            <a:endParaRPr lang="en-IN" sz="24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57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37"/>
    </mc:Choice>
    <mc:Fallback>
      <p:transition spd="slow" advTm="52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 formulation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1759528" y="3269673"/>
            <a:ext cx="1676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Down Arrow 5"/>
          <p:cNvSpPr/>
          <p:nvPr/>
        </p:nvSpPr>
        <p:spPr>
          <a:xfrm flipV="1">
            <a:off x="2244436" y="2613245"/>
            <a:ext cx="498764" cy="65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Down Arrow 6"/>
          <p:cNvSpPr/>
          <p:nvPr/>
        </p:nvSpPr>
        <p:spPr>
          <a:xfrm flipV="1">
            <a:off x="2313709" y="4184073"/>
            <a:ext cx="498764" cy="65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713065" y="5154014"/>
            <a:ext cx="4884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Clinico</a:t>
            </a:r>
            <a:r>
              <a:rPr lang="en-US" sz="2400" dirty="0" smtClean="0"/>
              <a:t> pathological variables (42)</a:t>
            </a:r>
            <a:endParaRPr lang="en-IN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27051" y="2032798"/>
            <a:ext cx="3541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Clinical outcome classes</a:t>
            </a:r>
            <a:endParaRPr lang="en-IN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902036" y="2313709"/>
            <a:ext cx="290496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Outcome classes: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Dies within 9 months,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Dies </a:t>
            </a:r>
            <a:r>
              <a:rPr lang="en-US" dirty="0"/>
              <a:t>within </a:t>
            </a:r>
            <a:r>
              <a:rPr lang="en-US" dirty="0" smtClean="0"/>
              <a:t>12 </a:t>
            </a:r>
            <a:r>
              <a:rPr lang="en-US" dirty="0"/>
              <a:t>months, </a:t>
            </a:r>
          </a:p>
          <a:p>
            <a:pPr marL="285750" indent="-285750">
              <a:buFontTx/>
              <a:buChar char="-"/>
            </a:pPr>
            <a:r>
              <a:rPr lang="en-US" dirty="0"/>
              <a:t>Dies within </a:t>
            </a:r>
            <a:r>
              <a:rPr lang="en-US" dirty="0" smtClean="0"/>
              <a:t>15 </a:t>
            </a:r>
            <a:r>
              <a:rPr lang="en-US" dirty="0"/>
              <a:t>months, </a:t>
            </a:r>
          </a:p>
          <a:p>
            <a:pPr marL="285750" indent="-285750">
              <a:buFontTx/>
              <a:buChar char="-"/>
            </a:pPr>
            <a:r>
              <a:rPr lang="en-US" dirty="0"/>
              <a:t>Dies within </a:t>
            </a:r>
            <a:r>
              <a:rPr lang="en-US" dirty="0" smtClean="0"/>
              <a:t>18 </a:t>
            </a:r>
            <a:r>
              <a:rPr lang="en-US" dirty="0"/>
              <a:t>months, </a:t>
            </a:r>
          </a:p>
          <a:p>
            <a:pPr marL="285750" indent="-285750">
              <a:buFontTx/>
              <a:buChar char="-"/>
            </a:pPr>
            <a:r>
              <a:rPr lang="en-US" dirty="0"/>
              <a:t>Dies within </a:t>
            </a:r>
            <a:r>
              <a:rPr lang="en-US" dirty="0" smtClean="0"/>
              <a:t>21 </a:t>
            </a:r>
            <a:r>
              <a:rPr lang="en-US" dirty="0"/>
              <a:t>months, 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/>
              <a:t>Dies within </a:t>
            </a:r>
            <a:r>
              <a:rPr lang="en-US" dirty="0" smtClean="0"/>
              <a:t>24 </a:t>
            </a:r>
            <a:r>
              <a:rPr lang="en-US" dirty="0"/>
              <a:t>months,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IN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51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31"/>
    </mc:Choice>
    <mc:Fallback>
      <p:transition spd="slow" advTm="32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534" y="230740"/>
            <a:ext cx="8685521" cy="648871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65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161"/>
    </mc:Choice>
    <mc:Fallback>
      <p:transition spd="slow" advTm="73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334 patients from Institution-I</a:t>
            </a:r>
          </a:p>
          <a:p>
            <a:r>
              <a:rPr lang="en-US" sz="2400" dirty="0" smtClean="0"/>
              <a:t>Data obtained over 5 years follow up</a:t>
            </a:r>
          </a:p>
          <a:p>
            <a:r>
              <a:rPr lang="en-US" sz="2400" dirty="0" smtClean="0"/>
              <a:t>Training data: 284</a:t>
            </a:r>
          </a:p>
          <a:p>
            <a:r>
              <a:rPr lang="en-US" sz="2400" dirty="0" smtClean="0"/>
              <a:t>Test data: 50 (randomly selected)</a:t>
            </a:r>
          </a:p>
          <a:p>
            <a:r>
              <a:rPr lang="en-US" sz="2400" dirty="0" smtClean="0"/>
              <a:t>30 different randomly selected data sets were taken</a:t>
            </a:r>
          </a:p>
          <a:p>
            <a:r>
              <a:rPr lang="en-US" sz="2400" dirty="0" smtClean="0"/>
              <a:t>Separate networks were trained on different data sets</a:t>
            </a:r>
          </a:p>
          <a:p>
            <a:r>
              <a:rPr lang="en-US" sz="2400" dirty="0" smtClean="0"/>
              <a:t>Mean performance reported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62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08"/>
    </mc:Choice>
    <mc:Fallback>
      <p:transition spd="slow" advTm="39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0989"/>
            <a:ext cx="8596668" cy="3880773"/>
          </a:xfrm>
        </p:spPr>
        <p:txBody>
          <a:bodyPr>
            <a:noAutofit/>
          </a:bodyPr>
          <a:lstStyle/>
          <a:p>
            <a:r>
              <a:rPr lang="en-US" sz="2400" dirty="0" smtClean="0"/>
              <a:t>Sensitivity 60%</a:t>
            </a:r>
          </a:p>
          <a:p>
            <a:r>
              <a:rPr lang="en-US" sz="2400" dirty="0" smtClean="0"/>
              <a:t>Specificity 88%</a:t>
            </a:r>
          </a:p>
          <a:p>
            <a:endParaRPr lang="en-US" sz="2400" dirty="0"/>
          </a:p>
          <a:p>
            <a:r>
              <a:rPr lang="en-US" sz="2400" dirty="0" smtClean="0"/>
              <a:t>Networks tested on data from a second institution (Institution-II)</a:t>
            </a:r>
          </a:p>
          <a:p>
            <a:r>
              <a:rPr lang="en-US" sz="2400" dirty="0" smtClean="0"/>
              <a:t>92 patients </a:t>
            </a:r>
          </a:p>
          <a:p>
            <a:r>
              <a:rPr lang="en-IN" sz="2400" dirty="0"/>
              <a:t>overall accuracy </a:t>
            </a:r>
            <a:r>
              <a:rPr lang="en-IN" sz="2400" dirty="0" smtClean="0"/>
              <a:t>= </a:t>
            </a:r>
            <a:r>
              <a:rPr lang="en-IN" sz="2400" dirty="0"/>
              <a:t>90%</a:t>
            </a:r>
          </a:p>
          <a:p>
            <a:r>
              <a:rPr lang="en-US" sz="2400" dirty="0" smtClean="0"/>
              <a:t>compared </a:t>
            </a:r>
            <a:r>
              <a:rPr lang="en-US" sz="2400" dirty="0"/>
              <a:t>with the </a:t>
            </a:r>
            <a:r>
              <a:rPr lang="en-US" sz="2400" dirty="0" smtClean="0"/>
              <a:t>overall accuracy </a:t>
            </a:r>
            <a:r>
              <a:rPr lang="en-US" sz="2400" dirty="0"/>
              <a:t>of the colorectal </a:t>
            </a:r>
            <a:r>
              <a:rPr lang="en-US" sz="2400" dirty="0" smtClean="0"/>
              <a:t>surgeons:</a:t>
            </a:r>
          </a:p>
          <a:p>
            <a:r>
              <a:rPr lang="en-US" sz="2400" dirty="0" smtClean="0"/>
              <a:t>Surgeon #1:  </a:t>
            </a:r>
            <a:r>
              <a:rPr lang="en-US" sz="2400" dirty="0"/>
              <a:t>79% </a:t>
            </a:r>
          </a:p>
          <a:p>
            <a:r>
              <a:rPr lang="en-IN" sz="2400" dirty="0" smtClean="0"/>
              <a:t>Surgeon #2: 75</a:t>
            </a:r>
            <a:r>
              <a:rPr lang="en-IN" sz="2400" dirty="0"/>
              <a:t>%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0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80"/>
    </mc:Choice>
    <mc:Fallback>
      <p:transition spd="slow" advTm="10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50435" cy="6858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13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7"/>
    </mc:Choice>
    <mc:Fallback>
      <p:transition spd="slow" advTm="3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Predicting secondary structure from local sequences of amino acids</a:t>
            </a:r>
          </a:p>
          <a:p>
            <a:r>
              <a:rPr lang="en-US" sz="2400" dirty="0" smtClean="0"/>
              <a:t>Secondary structure:</a:t>
            </a:r>
          </a:p>
          <a:p>
            <a:pPr lvl="1"/>
            <a:r>
              <a:rPr lang="en-US" sz="2400" dirty="0" smtClean="0"/>
              <a:t>Alfa helix</a:t>
            </a:r>
          </a:p>
          <a:p>
            <a:pPr lvl="1"/>
            <a:r>
              <a:rPr lang="en-US" sz="2400" dirty="0" smtClean="0"/>
              <a:t>Beta sheets</a:t>
            </a:r>
          </a:p>
          <a:p>
            <a:pPr lvl="1"/>
            <a:r>
              <a:rPr lang="en-US" sz="2400" dirty="0" smtClean="0"/>
              <a:t>coils</a:t>
            </a:r>
          </a:p>
          <a:p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8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80"/>
    </mc:Choice>
    <mc:Fallback>
      <p:transition spd="slow" advTm="16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structure</a:t>
            </a:r>
            <a:endParaRPr lang="en-US" dirty="0"/>
          </a:p>
        </p:txBody>
      </p:sp>
      <p:pic>
        <p:nvPicPr>
          <p:cNvPr id="1026" name="Picture 2" descr="http://www.abcte.org/files/previews/biology/BioMod%203%5B1%5D.3%20secondary%20structur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33600" y="1447800"/>
            <a:ext cx="3452427" cy="4267200"/>
          </a:xfrm>
          <a:prstGeom prst="rect">
            <a:avLst/>
          </a:prstGeom>
          <a:noFill/>
        </p:spPr>
      </p:pic>
      <p:pic>
        <p:nvPicPr>
          <p:cNvPr id="1028" name="Picture 4" descr="secondary structur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1981200"/>
            <a:ext cx="4572000" cy="34290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096000" y="621167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http://www.rothamsted.ac.uk/notebook/prot.htm</a:t>
            </a:r>
          </a:p>
        </p:txBody>
      </p:sp>
      <p:sp>
        <p:nvSpPr>
          <p:cNvPr id="8" name="Rectangle 7"/>
          <p:cNvSpPr/>
          <p:nvPr/>
        </p:nvSpPr>
        <p:spPr>
          <a:xfrm>
            <a:off x="1752600" y="601980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http://stanxterm.aecom.yu.edu/wiki/index.php?page=Protein_secondary_structures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97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35"/>
    </mc:Choice>
    <mc:Fallback>
      <p:transition spd="slow" advTm="17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106 proteins with known structure</a:t>
            </a:r>
          </a:p>
          <a:p>
            <a:r>
              <a:rPr lang="en-US" sz="2400" dirty="0" smtClean="0"/>
              <a:t>Divided into training and testing data sets</a:t>
            </a:r>
          </a:p>
          <a:p>
            <a:r>
              <a:rPr lang="en-US" sz="2400" dirty="0" smtClean="0"/>
              <a:t>No or low homology between training and testing data sets</a:t>
            </a:r>
          </a:p>
          <a:p>
            <a:r>
              <a:rPr lang="en-US" sz="2400" dirty="0" smtClean="0"/>
              <a:t>Frequency of occurrence of the three classes is balanced</a:t>
            </a:r>
          </a:p>
          <a:p>
            <a:r>
              <a:rPr lang="en-US" sz="2400" dirty="0" smtClean="0"/>
              <a:t>Beta sheet the most difficult to predict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50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01"/>
    </mc:Choice>
    <mc:Fallback>
      <p:transition spd="slow" advTm="58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samples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43398" y="304801"/>
            <a:ext cx="7343775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343398" y="6324337"/>
            <a:ext cx="5482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h= alpha helix; e = beta sheet; - = coil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772" y="5624074"/>
            <a:ext cx="7010400" cy="76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12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64"/>
    </mc:Choice>
    <mc:Fallback>
      <p:transition spd="slow" advTm="62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52601" y="1295400"/>
            <a:ext cx="44100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1" y="1447800"/>
            <a:ext cx="437197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37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50"/>
    </mc:Choice>
    <mc:Fallback>
      <p:transition spd="slow" advTm="63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measures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1600200"/>
            <a:ext cx="5918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5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265"/>
    </mc:Choice>
    <mc:Fallback>
      <p:transition spd="slow" advTm="127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697</TotalTime>
  <Words>999</Words>
  <Application>Microsoft Office PowerPoint</Application>
  <PresentationFormat>Widescreen</PresentationFormat>
  <Paragraphs>166</Paragraphs>
  <Slides>39</Slides>
  <Notes>0</Notes>
  <HiddenSlides>0</HiddenSlides>
  <MMClips>39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Trebuchet MS</vt:lpstr>
      <vt:lpstr>Wingdings 3</vt:lpstr>
      <vt:lpstr>Facet</vt:lpstr>
      <vt:lpstr>Equation</vt:lpstr>
      <vt:lpstr>Applications of the MLP in Biology and Medicine</vt:lpstr>
      <vt:lpstr>Topics</vt:lpstr>
      <vt:lpstr>Predicting the structure of globular proteins using neural network models</vt:lpstr>
      <vt:lpstr>Problem statement</vt:lpstr>
      <vt:lpstr>Secondary structure</vt:lpstr>
      <vt:lpstr>Data</vt:lpstr>
      <vt:lpstr>Data samples</vt:lpstr>
      <vt:lpstr>PowerPoint Presentation</vt:lpstr>
      <vt:lpstr>Performance measures</vt:lpstr>
      <vt:lpstr>Network representation</vt:lpstr>
      <vt:lpstr>PowerPoint Presentation</vt:lpstr>
      <vt:lpstr>PowerPoint Presentation</vt:lpstr>
      <vt:lpstr>PowerPoint Presentation</vt:lpstr>
      <vt:lpstr>Cascaded network architecture</vt:lpstr>
      <vt:lpstr>Comparison with other methods</vt:lpstr>
      <vt:lpstr>Summary</vt:lpstr>
      <vt:lpstr>Artificial neural network–based method of screening heart murmurs in children. </vt:lpstr>
      <vt:lpstr>Heart Murmurs and cardiac pathology</vt:lpstr>
      <vt:lpstr>Heart Murmurs</vt:lpstr>
      <vt:lpstr>Data collection</vt:lpstr>
      <vt:lpstr>Echocardiography</vt:lpstr>
      <vt:lpstr>PowerPoint Presentation</vt:lpstr>
      <vt:lpstr>Signal Processing</vt:lpstr>
      <vt:lpstr>PowerPoint Presentation</vt:lpstr>
      <vt:lpstr>Validation: Jack-Knife method</vt:lpstr>
      <vt:lpstr>Test results</vt:lpstr>
      <vt:lpstr>PowerPoint Presentation</vt:lpstr>
      <vt:lpstr> Summary</vt:lpstr>
      <vt:lpstr>Artificial neural networks for diagnosis and survival prediction in colon cancer</vt:lpstr>
      <vt:lpstr>PowerPoint Presentation</vt:lpstr>
      <vt:lpstr>MLP formulatio</vt:lpstr>
      <vt:lpstr>Data sets</vt:lpstr>
      <vt:lpstr>Artificial neural networks applied to outcome prediction for colorectal cancer patients in separate institutions. </vt:lpstr>
      <vt:lpstr>Objective</vt:lpstr>
      <vt:lpstr>ANN formulation</vt:lpstr>
      <vt:lpstr>PowerPoint Presentation</vt:lpstr>
      <vt:lpstr>Data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the MLP in Biology and Medicine</dc:title>
  <dc:creator>SRINIVASAN</dc:creator>
  <cp:lastModifiedBy>SRINIVASAN</cp:lastModifiedBy>
  <cp:revision>20</cp:revision>
  <dcterms:created xsi:type="dcterms:W3CDTF">2020-04-01T04:09:37Z</dcterms:created>
  <dcterms:modified xsi:type="dcterms:W3CDTF">2020-04-02T15:12:53Z</dcterms:modified>
</cp:coreProperties>
</file>